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5"/>
  </p:notesMasterIdLst>
  <p:sldIdLst>
    <p:sldId id="270" r:id="rId2"/>
    <p:sldId id="271" r:id="rId3"/>
    <p:sldId id="257" r:id="rId4"/>
    <p:sldId id="261" r:id="rId5"/>
    <p:sldId id="258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0860" autoAdjust="0"/>
  </p:normalViewPr>
  <p:slideViewPr>
    <p:cSldViewPr>
      <p:cViewPr varScale="1">
        <p:scale>
          <a:sx n="67" d="100"/>
          <a:sy n="67" d="100"/>
        </p:scale>
        <p:origin x="-14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CC537A-387C-4A26-ACF1-102E86D6C1FB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97911-719C-461E-B60C-9E0F10CBC3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87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97911-719C-461E-B60C-9E0F10CBC3F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2F9FD0-413C-44AA-8C97-69BDD855F965}" type="datetimeFigureOut">
              <a:rPr lang="ar-IQ" smtClean="0"/>
              <a:pPr/>
              <a:t>18/04/1445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7D5FA6-872E-4345-B823-F0B9446B361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2F9FD0-413C-44AA-8C97-69BDD855F965}" type="datetimeFigureOut">
              <a:rPr lang="ar-IQ" smtClean="0"/>
              <a:pPr/>
              <a:t>18/04/1445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7D5FA6-872E-4345-B823-F0B9446B361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2F9FD0-413C-44AA-8C97-69BDD855F965}" type="datetimeFigureOut">
              <a:rPr lang="ar-IQ" smtClean="0"/>
              <a:pPr/>
              <a:t>18/04/1445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7D5FA6-872E-4345-B823-F0B9446B361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2F9FD0-413C-44AA-8C97-69BDD855F965}" type="datetimeFigureOut">
              <a:rPr lang="ar-IQ" smtClean="0"/>
              <a:pPr/>
              <a:t>18/04/1445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7D5FA6-872E-4345-B823-F0B9446B361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2F9FD0-413C-44AA-8C97-69BDD855F965}" type="datetimeFigureOut">
              <a:rPr lang="ar-IQ" smtClean="0"/>
              <a:pPr/>
              <a:t>18/04/1445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7D5FA6-872E-4345-B823-F0B9446B361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2F9FD0-413C-44AA-8C97-69BDD855F965}" type="datetimeFigureOut">
              <a:rPr lang="ar-IQ" smtClean="0"/>
              <a:pPr/>
              <a:t>18/04/1445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7D5FA6-872E-4345-B823-F0B9446B361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2F9FD0-413C-44AA-8C97-69BDD855F965}" type="datetimeFigureOut">
              <a:rPr lang="ar-IQ" smtClean="0"/>
              <a:pPr/>
              <a:t>18/04/1445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7D5FA6-872E-4345-B823-F0B9446B361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2F9FD0-413C-44AA-8C97-69BDD855F965}" type="datetimeFigureOut">
              <a:rPr lang="ar-IQ" smtClean="0"/>
              <a:pPr/>
              <a:t>18/04/1445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7D5FA6-872E-4345-B823-F0B9446B361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2F9FD0-413C-44AA-8C97-69BDD855F965}" type="datetimeFigureOut">
              <a:rPr lang="ar-IQ" smtClean="0"/>
              <a:pPr/>
              <a:t>18/04/1445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7D5FA6-872E-4345-B823-F0B9446B361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B2F9FD0-413C-44AA-8C97-69BDD855F965}" type="datetimeFigureOut">
              <a:rPr lang="ar-IQ" smtClean="0"/>
              <a:pPr/>
              <a:t>18/04/1445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7D5FA6-872E-4345-B823-F0B9446B361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2F9FD0-413C-44AA-8C97-69BDD855F965}" type="datetimeFigureOut">
              <a:rPr lang="ar-IQ" smtClean="0"/>
              <a:pPr/>
              <a:t>18/04/1445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7D5FA6-872E-4345-B823-F0B9446B361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B2F9FD0-413C-44AA-8C97-69BDD855F965}" type="datetimeFigureOut">
              <a:rPr lang="ar-IQ" smtClean="0"/>
              <a:pPr/>
              <a:t>18/04/1445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A7D5FA6-872E-4345-B823-F0B9446B361E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205168" y="1935237"/>
            <a:ext cx="8636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600200" y="533401"/>
            <a:ext cx="5486400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IQ" sz="2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poultry diseases 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fourth 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stage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23167" y="3625152"/>
            <a:ext cx="36302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Dr.Harith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Abdulla </a:t>
            </a:r>
            <a:endParaRPr lang="en-GB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Pathology and Poultry 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</a:p>
          <a:p>
            <a:pPr algn="ctr">
              <a:defRPr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 of veterinary medicine</a:t>
            </a:r>
            <a:b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basrah</a:t>
            </a:r>
            <a:endParaRPr lang="en-GB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2" descr="Image result for university of basrah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04" y="533401"/>
            <a:ext cx="1221248" cy="1200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4664DB9F-59BB-47A5-8080-662EED16E9E1}"/>
              </a:ext>
            </a:extLst>
          </p:cNvPr>
          <p:cNvSpPr/>
          <p:nvPr/>
        </p:nvSpPr>
        <p:spPr>
          <a:xfrm>
            <a:off x="3450236" y="2184817"/>
            <a:ext cx="5693763" cy="1122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one –  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endParaRPr lang="en-US" sz="2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Ascites</a:t>
            </a: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EF240524-FD1C-4D7A-81C5-EC549C440BAE}"/>
              </a:ext>
            </a:extLst>
          </p:cNvPr>
          <p:cNvGrpSpPr/>
          <p:nvPr/>
        </p:nvGrpSpPr>
        <p:grpSpPr>
          <a:xfrm>
            <a:off x="139147" y="5661289"/>
            <a:ext cx="8725454" cy="507831"/>
            <a:chOff x="185529" y="6405382"/>
            <a:chExt cx="11633938" cy="67710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5BA06214-1B13-4837-BBC6-F80A38D6FFEB}"/>
                </a:ext>
              </a:extLst>
            </p:cNvPr>
            <p:cNvCxnSpPr/>
            <p:nvPr/>
          </p:nvCxnSpPr>
          <p:spPr>
            <a:xfrm flipH="1">
              <a:off x="304800" y="6412317"/>
              <a:ext cx="11514667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BBFDE99E-14D5-4903-9CE7-4F43A9CB7AB8}"/>
                </a:ext>
              </a:extLst>
            </p:cNvPr>
            <p:cNvSpPr/>
            <p:nvPr/>
          </p:nvSpPr>
          <p:spPr>
            <a:xfrm>
              <a:off x="185529" y="6405382"/>
              <a:ext cx="7908472" cy="6771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University of </a:t>
              </a:r>
              <a:r>
                <a:rPr lang="en-GB" sz="1350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Basrah</a:t>
              </a:r>
              <a:r>
                <a:rPr lang="en-GB" sz="135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College of veterinary </a:t>
              </a:r>
              <a:r>
                <a:rPr lang="en-GB" sz="135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medicine-</a:t>
              </a:r>
              <a: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Department of Pathology and Poultry Disease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39B0891D-ED79-4931-92F3-C208C57F6CAD}"/>
              </a:ext>
            </a:extLst>
          </p:cNvPr>
          <p:cNvSpPr/>
          <p:nvPr/>
        </p:nvSpPr>
        <p:spPr>
          <a:xfrm>
            <a:off x="7225748" y="1032390"/>
            <a:ext cx="1677181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sz="1350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sz="2700" dirty="0">
                <a:solidFill>
                  <a:prstClr val="black"/>
                </a:solidFill>
              </a:rPr>
              <a:t> </a:t>
            </a:r>
            <a:r>
              <a:rPr lang="ar-IQ" sz="2700" b="1" dirty="0">
                <a:solidFill>
                  <a:prstClr val="black"/>
                </a:solidFill>
              </a:rPr>
              <a:t> شعار الكلية</a:t>
            </a:r>
            <a:endParaRPr lang="en-US" sz="2700" b="1" dirty="0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9449" y="309384"/>
            <a:ext cx="1371719" cy="13412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6" y="2015983"/>
            <a:ext cx="3398896" cy="295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18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Normal liver                </a:t>
            </a:r>
            <a:r>
              <a:rPr lang="en-US" sz="3200" dirty="0" err="1" smtClean="0"/>
              <a:t>liver</a:t>
            </a:r>
            <a:r>
              <a:rPr lang="en-US" sz="3200" dirty="0" smtClean="0"/>
              <a:t> with Ascites   </a:t>
            </a:r>
            <a:endParaRPr lang="ar-IQ" sz="3200" dirty="0"/>
          </a:p>
        </p:txBody>
      </p:sp>
      <p:pic>
        <p:nvPicPr>
          <p:cNvPr id="4" name="عنصر نائب للمحتوى 3" descr="Liver from a normal bird at the same age ascites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43050"/>
            <a:ext cx="4286248" cy="52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صورة 5" descr="Liver from same bird ascite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1643050"/>
            <a:ext cx="4643438" cy="52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285720" y="3357562"/>
            <a:ext cx="8401080" cy="2649729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b="1" dirty="0" smtClean="0"/>
              <a:t> 1-Signs.</a:t>
            </a:r>
          </a:p>
          <a:p>
            <a:pPr algn="l">
              <a:buNone/>
            </a:pPr>
            <a:r>
              <a:rPr lang="en-US" b="1" dirty="0" smtClean="0"/>
              <a:t>2-Lesions</a:t>
            </a:r>
            <a:r>
              <a:rPr lang="en-US" dirty="0" smtClean="0"/>
              <a:t>: </a:t>
            </a:r>
            <a:r>
              <a:rPr lang="en-US" b="1" dirty="0" smtClean="0"/>
              <a:t>Gross pathology is characteristic.</a:t>
            </a:r>
          </a:p>
          <a:p>
            <a:pPr algn="l">
              <a:buNone/>
            </a:pPr>
            <a:r>
              <a:rPr lang="en-US" b="1" dirty="0" smtClean="0"/>
              <a:t>3-Cardiac specific protein (Troponin T)</a:t>
            </a:r>
          </a:p>
          <a:p>
            <a:pPr algn="l">
              <a:buNone/>
            </a:pPr>
            <a:r>
              <a:rPr lang="en-US" b="1" dirty="0" smtClean="0"/>
              <a:t> </a:t>
            </a:r>
            <a:r>
              <a:rPr lang="ar-IQ" b="1" dirty="0" smtClean="0"/>
              <a:t> </a:t>
            </a:r>
            <a:r>
              <a:rPr lang="en-US" b="1" dirty="0" smtClean="0"/>
              <a:t>    may be  measured in the blood.     </a:t>
            </a:r>
          </a:p>
          <a:p>
            <a:pPr algn="l">
              <a:buNone/>
            </a:pPr>
            <a:r>
              <a:rPr lang="en-US" b="1" dirty="0" smtClean="0"/>
              <a:t>     </a:t>
            </a: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571472" y="428604"/>
            <a:ext cx="8115328" cy="2357454"/>
          </a:xfrm>
        </p:spPr>
        <p:txBody>
          <a:bodyPr>
            <a:normAutofit fontScale="90000"/>
          </a:bodyPr>
          <a:lstStyle/>
          <a:p>
            <a:pPr lvl="0"/>
            <a:r>
              <a:rPr lang="en-US" sz="5300" u="sng" dirty="0" smtClean="0">
                <a:solidFill>
                  <a:srgbClr val="C00000"/>
                </a:solidFill>
              </a:rPr>
              <a:t/>
            </a:r>
            <a:br>
              <a:rPr lang="en-US" sz="5300" u="sng" dirty="0" smtClean="0">
                <a:solidFill>
                  <a:srgbClr val="C00000"/>
                </a:solidFill>
              </a:rPr>
            </a:br>
            <a:r>
              <a:rPr lang="en-US" sz="5300" u="sng" dirty="0" smtClean="0">
                <a:solidFill>
                  <a:srgbClr val="C00000"/>
                </a:solidFill>
              </a:rPr>
              <a:t/>
            </a:r>
            <a:br>
              <a:rPr lang="en-US" sz="5300" u="sng" dirty="0" smtClean="0">
                <a:solidFill>
                  <a:srgbClr val="C00000"/>
                </a:solidFill>
              </a:rPr>
            </a:br>
            <a:r>
              <a:rPr lang="en-US" sz="4400" u="sng" dirty="0" smtClean="0">
                <a:solidFill>
                  <a:schemeClr val="accent2"/>
                </a:solidFill>
              </a:rPr>
              <a:t>Microscopic changes: </a:t>
            </a:r>
            <a:br>
              <a:rPr lang="en-US" sz="4400" u="sng" dirty="0" smtClean="0">
                <a:solidFill>
                  <a:schemeClr val="accent2"/>
                </a:solidFill>
              </a:rPr>
            </a:br>
            <a:r>
              <a:rPr lang="en-US" sz="4000" dirty="0" smtClean="0"/>
              <a:t>Cartilage nodules are increased in lung.</a:t>
            </a:r>
            <a:br>
              <a:rPr lang="en-US" sz="4000" dirty="0" smtClean="0"/>
            </a:br>
            <a:r>
              <a:rPr lang="en-US" sz="5300" u="sng" dirty="0" smtClean="0">
                <a:solidFill>
                  <a:srgbClr val="C00000"/>
                </a:solidFill>
              </a:rPr>
              <a:t>Diagnosis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</a:t>
            </a:r>
            <a:endParaRPr lang="ar-IQ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b="1" dirty="0" smtClean="0"/>
              <a:t>1-Broiler Sudden Death Syndrome .</a:t>
            </a:r>
          </a:p>
          <a:p>
            <a:pPr algn="l" rtl="0">
              <a:buNone/>
            </a:pPr>
            <a:r>
              <a:rPr lang="en-US" b="1" dirty="0" smtClean="0"/>
              <a:t>2-Bacterial endocarditis.</a:t>
            </a:r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r>
              <a:rPr lang="en-US" sz="4800" b="1" u="sng" dirty="0" smtClean="0">
                <a:solidFill>
                  <a:srgbClr val="C00000"/>
                </a:solidFill>
              </a:rPr>
              <a:t>Treatment:</a:t>
            </a:r>
            <a:endParaRPr lang="en-US" u="sng" dirty="0" smtClean="0">
              <a:solidFill>
                <a:srgbClr val="C00000"/>
              </a:solidFill>
            </a:endParaRPr>
          </a:p>
          <a:p>
            <a:pPr algn="l" rtl="0">
              <a:buNone/>
            </a:pPr>
            <a:r>
              <a:rPr lang="en-US" b="1" dirty="0" smtClean="0"/>
              <a:t>1-Improve ventilation.</a:t>
            </a:r>
          </a:p>
          <a:p>
            <a:pPr algn="l" rtl="0">
              <a:buNone/>
            </a:pPr>
            <a:r>
              <a:rPr lang="en-US" b="1" dirty="0" smtClean="0"/>
              <a:t>2-Vitamin C .</a:t>
            </a: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u="sng" dirty="0" smtClean="0">
                <a:solidFill>
                  <a:srgbClr val="C00000"/>
                </a:solidFill>
              </a:rPr>
              <a:t>Differential diagnosis:</a:t>
            </a:r>
            <a:endParaRPr lang="ar-IQ" sz="440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142844" y="1785926"/>
            <a:ext cx="8543956" cy="4221365"/>
          </a:xfrm>
        </p:spPr>
        <p:txBody>
          <a:bodyPr/>
          <a:lstStyle/>
          <a:p>
            <a:pPr algn="l" rtl="0">
              <a:buNone/>
            </a:pPr>
            <a:r>
              <a:rPr lang="en-US" b="1" dirty="0" smtClean="0"/>
              <a:t>1-Good ventilation (during  incubation </a:t>
            </a:r>
          </a:p>
          <a:p>
            <a:pPr algn="l" rtl="0">
              <a:buNone/>
            </a:pPr>
            <a:r>
              <a:rPr lang="en-US" b="1" dirty="0" smtClean="0"/>
              <a:t>    and chick transport).</a:t>
            </a:r>
          </a:p>
          <a:p>
            <a:pPr algn="l" rtl="0">
              <a:buNone/>
            </a:pPr>
            <a:r>
              <a:rPr lang="en-US" b="1" dirty="0" smtClean="0"/>
              <a:t>2- Avoid any genetic tendency.</a:t>
            </a:r>
          </a:p>
          <a:p>
            <a:pPr algn="l" rtl="0">
              <a:buNone/>
            </a:pPr>
            <a:r>
              <a:rPr lang="en-US" b="1" dirty="0" smtClean="0"/>
              <a:t>3- Control </a:t>
            </a:r>
            <a:r>
              <a:rPr lang="en-US" b="1" smtClean="0"/>
              <a:t>respiratory diseases. </a:t>
            </a:r>
            <a:endParaRPr lang="en-US" dirty="0" smtClean="0"/>
          </a:p>
          <a:p>
            <a:pPr algn="l" rtl="0">
              <a:buNone/>
            </a:pP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28596" y="1428736"/>
            <a:ext cx="8229600" cy="214330"/>
          </a:xfrm>
        </p:spPr>
        <p:txBody>
          <a:bodyPr>
            <a:normAutofit fontScale="90000"/>
          </a:bodyPr>
          <a:lstStyle/>
          <a:p>
            <a:r>
              <a:rPr lang="ar-IQ" sz="5300" u="sng" dirty="0" smtClean="0">
                <a:solidFill>
                  <a:srgbClr val="C00000"/>
                </a:solidFill>
              </a:rPr>
              <a:t>:</a:t>
            </a:r>
            <a:r>
              <a:rPr lang="en-US" sz="5300" u="sng" dirty="0" smtClean="0">
                <a:solidFill>
                  <a:srgbClr val="C00000"/>
                </a:solidFill>
              </a:rPr>
              <a:t>Prevention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14282" y="1714488"/>
            <a:ext cx="7772400" cy="2714644"/>
          </a:xfrm>
        </p:spPr>
        <p:txBody>
          <a:bodyPr>
            <a:noAutofit/>
          </a:bodyPr>
          <a:lstStyle/>
          <a:p>
            <a:pPr algn="ctr"/>
            <a:r>
              <a:rPr lang="en-US" sz="16600" i="1" dirty="0" smtClean="0">
                <a:solidFill>
                  <a:srgbClr val="C00000"/>
                </a:solidFill>
              </a:rPr>
              <a:t>Ascites</a:t>
            </a:r>
            <a:endParaRPr lang="ar-IQ" sz="166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75679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4792869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3200" dirty="0" smtClean="0"/>
              <a:t>Ascites is a disease of broiler chickens occurs especially at high altitude characterized by  an </a:t>
            </a:r>
          </a:p>
          <a:p>
            <a:pPr algn="l" rtl="0">
              <a:buNone/>
            </a:pPr>
            <a:r>
              <a:rPr lang="en-US" sz="3200" dirty="0" smtClean="0"/>
              <a:t>accumulation of </a:t>
            </a:r>
            <a:r>
              <a:rPr lang="en-US" sz="3200" dirty="0" err="1" smtClean="0"/>
              <a:t>transudate</a:t>
            </a:r>
            <a:r>
              <a:rPr lang="en-US" sz="3200" dirty="0" smtClean="0"/>
              <a:t> in the peritoneal </a:t>
            </a:r>
          </a:p>
          <a:p>
            <a:pPr algn="l" rtl="0">
              <a:buNone/>
            </a:pPr>
            <a:r>
              <a:rPr lang="en-US" sz="3200" dirty="0" smtClean="0"/>
              <a:t>cavity or pericardial sac. The fluid, may contain yellow protein clots.</a:t>
            </a:r>
            <a:endParaRPr lang="ar-IQ" sz="3200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rmAutofit/>
          </a:bodyPr>
          <a:lstStyle/>
          <a:p>
            <a:r>
              <a:rPr lang="en-US" sz="4400" u="sng" dirty="0" smtClean="0">
                <a:solidFill>
                  <a:srgbClr val="C00000"/>
                </a:solidFill>
              </a:rPr>
              <a:t>Definition:</a:t>
            </a:r>
            <a:endParaRPr lang="ar-IQ" sz="440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B.P.H.S. [Broiler Pulmonary Hypertension Syndrome] .</a:t>
            </a:r>
          </a:p>
          <a:p>
            <a:pPr algn="l" rtl="0"/>
            <a:r>
              <a:rPr lang="en-US" dirty="0" smtClean="0"/>
              <a:t>High Altitude Disease.</a:t>
            </a:r>
          </a:p>
          <a:p>
            <a:pPr algn="l" rtl="0"/>
            <a:r>
              <a:rPr lang="en-US" dirty="0" smtClean="0"/>
              <a:t>Edema Disease.</a:t>
            </a:r>
          </a:p>
          <a:p>
            <a:pPr algn="l" rtl="0"/>
            <a:r>
              <a:rPr lang="en-US" dirty="0" smtClean="0"/>
              <a:t>Heart Failure Syndrome.</a:t>
            </a:r>
          </a:p>
          <a:p>
            <a:pPr algn="l" rtl="0"/>
            <a:r>
              <a:rPr lang="en-US" dirty="0" smtClean="0"/>
              <a:t>Dropsy .</a:t>
            </a:r>
          </a:p>
          <a:p>
            <a:pPr algn="l" rtl="0">
              <a:buNone/>
            </a:pP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Synonyms:</a:t>
            </a:r>
            <a:endParaRPr lang="ar-IQ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214282" y="500042"/>
            <a:ext cx="8715436" cy="5507249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chemeClr val="accent1"/>
                </a:solidFill>
              </a:rPr>
              <a:t>Predisposing factors includes:</a:t>
            </a:r>
          </a:p>
          <a:p>
            <a:pPr algn="l" rtl="0">
              <a:buNone/>
            </a:pPr>
            <a:r>
              <a:rPr lang="en-US" dirty="0" smtClean="0"/>
              <a:t>1-Reduced ventilation.</a:t>
            </a:r>
          </a:p>
          <a:p>
            <a:pPr algn="l" rtl="0">
              <a:buNone/>
            </a:pPr>
            <a:r>
              <a:rPr lang="en-US" dirty="0" smtClean="0"/>
              <a:t>2- High altitude.</a:t>
            </a:r>
          </a:p>
          <a:p>
            <a:pPr algn="l" rtl="0">
              <a:buNone/>
            </a:pPr>
            <a:r>
              <a:rPr lang="en-US" dirty="0" smtClean="0"/>
              <a:t>3- Respiratory disease.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sz="4000" b="1" u="sng" dirty="0" smtClean="0">
                <a:solidFill>
                  <a:schemeClr val="accent1"/>
                </a:solidFill>
              </a:rPr>
              <a:t>Morbidity:</a:t>
            </a:r>
            <a:r>
              <a:rPr lang="en-US" sz="4000" dirty="0" smtClean="0"/>
              <a:t> </a:t>
            </a:r>
            <a:r>
              <a:rPr lang="en-US" sz="2800" dirty="0" smtClean="0"/>
              <a:t>I</a:t>
            </a:r>
            <a:r>
              <a:rPr lang="en-US" dirty="0" smtClean="0"/>
              <a:t>s usually 1-5% 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sz="4000" b="1" u="sng" dirty="0" smtClean="0">
                <a:solidFill>
                  <a:schemeClr val="accent1"/>
                </a:solidFill>
              </a:rPr>
              <a:t>Mortality:</a:t>
            </a:r>
            <a:r>
              <a:rPr lang="en-US" sz="4000" b="1" dirty="0" smtClean="0">
                <a:solidFill>
                  <a:schemeClr val="accent1"/>
                </a:solidFill>
              </a:rPr>
              <a:t> </a:t>
            </a:r>
            <a:r>
              <a:rPr lang="en-US" sz="2400" dirty="0" smtClean="0"/>
              <a:t>1-2% but can be 30% at high altitude. </a:t>
            </a:r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4721431"/>
          </a:xfrm>
        </p:spPr>
        <p:txBody>
          <a:bodyPr/>
          <a:lstStyle/>
          <a:p>
            <a:pPr lvl="0" algn="l" rtl="0">
              <a:buNone/>
            </a:pPr>
            <a:r>
              <a:rPr lang="en-US" b="1" dirty="0" smtClean="0"/>
              <a:t> </a:t>
            </a:r>
            <a:r>
              <a:rPr lang="en-US" b="1" smtClean="0"/>
              <a:t>1-Sudden death </a:t>
            </a:r>
            <a:r>
              <a:rPr lang="en-US" b="1" dirty="0" smtClean="0"/>
              <a:t>in rapidly developing birds.</a:t>
            </a:r>
            <a:endParaRPr lang="en-US" dirty="0" smtClean="0"/>
          </a:p>
          <a:p>
            <a:pPr lvl="0" algn="l">
              <a:buNone/>
            </a:pPr>
            <a:r>
              <a:rPr lang="en-US" b="1" dirty="0" smtClean="0"/>
              <a:t>  2-Poor development.</a:t>
            </a:r>
            <a:endParaRPr lang="en-US" dirty="0" smtClean="0"/>
          </a:p>
          <a:p>
            <a:pPr lvl="0" algn="l">
              <a:buNone/>
            </a:pPr>
            <a:r>
              <a:rPr lang="en-US" b="1" dirty="0" smtClean="0"/>
              <a:t>  3-Progressive weakness and abdominal distension.</a:t>
            </a:r>
            <a:endParaRPr lang="en-US" dirty="0" smtClean="0"/>
          </a:p>
          <a:p>
            <a:pPr lvl="0" algn="l">
              <a:buNone/>
            </a:pPr>
            <a:r>
              <a:rPr lang="en-US" b="1" dirty="0" smtClean="0"/>
              <a:t>  4-Recumbency.</a:t>
            </a:r>
            <a:endParaRPr lang="en-US" dirty="0" smtClean="0"/>
          </a:p>
          <a:p>
            <a:pPr lvl="0" algn="l">
              <a:buNone/>
            </a:pPr>
            <a:r>
              <a:rPr lang="en-US" b="1" dirty="0" smtClean="0"/>
              <a:t>  5-Dyspnea.     </a:t>
            </a:r>
            <a:endParaRPr lang="en-US" dirty="0" smtClean="0"/>
          </a:p>
          <a:p>
            <a:pPr lvl="0" algn="l">
              <a:buNone/>
            </a:pPr>
            <a:r>
              <a:rPr lang="en-US" b="1" dirty="0" smtClean="0"/>
              <a:t>  6-Possibly cyanosis.      </a:t>
            </a:r>
          </a:p>
          <a:p>
            <a:pPr lvl="0" algn="l">
              <a:buNone/>
            </a:pPr>
            <a:endParaRPr lang="en-US" dirty="0" smtClean="0"/>
          </a:p>
          <a:p>
            <a:pPr algn="l" rtl="0">
              <a:buNone/>
            </a:pP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u="sng" dirty="0" smtClean="0">
                <a:solidFill>
                  <a:srgbClr val="C00000"/>
                </a:solidFill>
              </a:rPr>
              <a:t>Clinical signs:</a:t>
            </a:r>
            <a:endParaRPr lang="ar-IQ" sz="440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525963"/>
          </a:xfrm>
        </p:spPr>
        <p:txBody>
          <a:bodyPr>
            <a:normAutofit/>
          </a:bodyPr>
          <a:lstStyle/>
          <a:p>
            <a:pPr marL="624078" lvl="0" indent="-514350" algn="l" rtl="0">
              <a:buFont typeface="+mj-lt"/>
              <a:buAutoNum type="arabicPeriod"/>
            </a:pPr>
            <a:r>
              <a:rPr lang="en-US" b="1" dirty="0" smtClean="0"/>
              <a:t>Thickening of right-side myocardium.</a:t>
            </a:r>
            <a:endParaRPr lang="en-US" dirty="0" smtClean="0"/>
          </a:p>
          <a:p>
            <a:pPr marL="624078" lvl="0" indent="-514350" algn="l" rtl="0">
              <a:buFont typeface="+mj-lt"/>
              <a:buAutoNum type="arabicPeriod"/>
            </a:pPr>
            <a:r>
              <a:rPr lang="en-US" b="1" dirty="0" smtClean="0"/>
              <a:t>Dilation of the ventricle.</a:t>
            </a:r>
            <a:endParaRPr lang="en-US" dirty="0" smtClean="0"/>
          </a:p>
          <a:p>
            <a:pPr marL="624078" lvl="0" indent="-514350" algn="l" rtl="0">
              <a:buFont typeface="+mj-lt"/>
              <a:buAutoNum type="arabicPeriod"/>
            </a:pPr>
            <a:r>
              <a:rPr lang="en-US" b="1" dirty="0" smtClean="0"/>
              <a:t>Thickening of atrioventricular valve.</a:t>
            </a:r>
            <a:endParaRPr lang="en-US" dirty="0" smtClean="0"/>
          </a:p>
          <a:p>
            <a:pPr marL="624078" lvl="0" indent="-514350" algn="l" rtl="0">
              <a:buFont typeface="+mj-lt"/>
              <a:buAutoNum type="arabicPeriod"/>
            </a:pPr>
            <a:r>
              <a:rPr lang="en-US" b="1" dirty="0" smtClean="0"/>
              <a:t>Generalized  congestion.</a:t>
            </a:r>
            <a:endParaRPr lang="en-US" dirty="0" smtClean="0"/>
          </a:p>
          <a:p>
            <a:pPr marL="624078" lvl="0" indent="-514350" algn="l" rtl="0">
              <a:buFont typeface="+mj-lt"/>
              <a:buAutoNum type="arabicPeriod"/>
            </a:pPr>
            <a:r>
              <a:rPr lang="en-US" b="1" dirty="0" smtClean="0"/>
              <a:t>Liver enlargement.</a:t>
            </a:r>
            <a:endParaRPr lang="en-US" dirty="0" smtClean="0"/>
          </a:p>
          <a:p>
            <a:pPr marL="624078" lvl="0" indent="-514350" algn="l" rtl="0">
              <a:buFont typeface="+mj-lt"/>
              <a:buAutoNum type="arabicPeriod"/>
            </a:pPr>
            <a:r>
              <a:rPr lang="en-US" b="1" dirty="0" smtClean="0"/>
              <a:t>Spleen  is small.</a:t>
            </a:r>
            <a:endParaRPr lang="en-US" dirty="0" smtClean="0"/>
          </a:p>
          <a:p>
            <a:pPr marL="624078" lvl="0" indent="-514350" algn="l" rtl="0">
              <a:buFont typeface="+mj-lt"/>
              <a:buAutoNum type="arabicPeriod"/>
            </a:pPr>
            <a:r>
              <a:rPr lang="en-US" b="1" dirty="0" smtClean="0"/>
              <a:t>Pericardial effusion.</a:t>
            </a:r>
            <a:endParaRPr lang="en-US" dirty="0" smtClean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Post-mortem lesions:</a:t>
            </a:r>
            <a:endParaRPr lang="ar-IQ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150</TotalTime>
  <Words>268</Words>
  <Application>Microsoft Office PowerPoint</Application>
  <PresentationFormat>عرض على الشاشة (3:4)‏</PresentationFormat>
  <Paragraphs>64</Paragraphs>
  <Slides>13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ملتقى</vt:lpstr>
      <vt:lpstr>عرض تقديمي في PowerPoint</vt:lpstr>
      <vt:lpstr>Ascites</vt:lpstr>
      <vt:lpstr>Definition:</vt:lpstr>
      <vt:lpstr>Synonyms:</vt:lpstr>
      <vt:lpstr>عرض تقديمي في PowerPoint</vt:lpstr>
      <vt:lpstr>Clinical signs:</vt:lpstr>
      <vt:lpstr>Post-mortem lesions:</vt:lpstr>
      <vt:lpstr>عرض تقديمي في PowerPoint</vt:lpstr>
      <vt:lpstr>عرض تقديمي في PowerPoint</vt:lpstr>
      <vt:lpstr>Normal liver                liver with Ascites   </vt:lpstr>
      <vt:lpstr>  Microscopic changes:  Cartilage nodules are increased in lung. Diagnosis   </vt:lpstr>
      <vt:lpstr>Differential diagnosis:</vt:lpstr>
      <vt:lpstr>:Prevention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Ascites</dc:title>
  <dc:creator>DELL</dc:creator>
  <cp:lastModifiedBy>Maher</cp:lastModifiedBy>
  <cp:revision>29</cp:revision>
  <dcterms:created xsi:type="dcterms:W3CDTF">2013-07-19T23:51:14Z</dcterms:created>
  <dcterms:modified xsi:type="dcterms:W3CDTF">2023-11-01T06:54:40Z</dcterms:modified>
</cp:coreProperties>
</file>